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4" autoAdjust="0"/>
    <p:restoredTop sz="94660"/>
  </p:normalViewPr>
  <p:slideViewPr>
    <p:cSldViewPr snapToGrid="0">
      <p:cViewPr varScale="1">
        <p:scale>
          <a:sx n="86" d="100"/>
          <a:sy n="86" d="100"/>
        </p:scale>
        <p:origin x="214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6F10F39-063E-411F-A9EB-05EF9102E118}" type="datetimeFigureOut">
              <a:rPr kumimoji="1" lang="ja-JP" altLang="en-US" smtClean="0"/>
              <a:t>2023/1/14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020ED4-6970-4644-9699-E2EC4A80C253}" type="slidenum">
              <a:rPr kumimoji="1" lang="ja-JP" altLang="en-US" smtClean="0"/>
              <a:t>‹#›</a:t>
            </a:fld>
            <a:endParaRPr kumimoji="1" lang="ja-JP" altLang="en-US"/>
          </a:p>
        </p:txBody>
      </p:sp>
    </p:spTree>
    <p:extLst>
      <p:ext uri="{BB962C8B-B14F-4D97-AF65-F5344CB8AC3E}">
        <p14:creationId xmlns:p14="http://schemas.microsoft.com/office/powerpoint/2010/main" val="1799546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6F10F39-063E-411F-A9EB-05EF9102E118}" type="datetimeFigureOut">
              <a:rPr kumimoji="1" lang="ja-JP" altLang="en-US" smtClean="0"/>
              <a:t>2023/1/14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020ED4-6970-4644-9699-E2EC4A80C253}" type="slidenum">
              <a:rPr kumimoji="1" lang="ja-JP" altLang="en-US" smtClean="0"/>
              <a:t>‹#›</a:t>
            </a:fld>
            <a:endParaRPr kumimoji="1" lang="ja-JP" altLang="en-US"/>
          </a:p>
        </p:txBody>
      </p:sp>
    </p:spTree>
    <p:extLst>
      <p:ext uri="{BB962C8B-B14F-4D97-AF65-F5344CB8AC3E}">
        <p14:creationId xmlns:p14="http://schemas.microsoft.com/office/powerpoint/2010/main" val="2776441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6F10F39-063E-411F-A9EB-05EF9102E118}" type="datetimeFigureOut">
              <a:rPr kumimoji="1" lang="ja-JP" altLang="en-US" smtClean="0"/>
              <a:t>2023/1/14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020ED4-6970-4644-9699-E2EC4A80C253}" type="slidenum">
              <a:rPr kumimoji="1" lang="ja-JP" altLang="en-US" smtClean="0"/>
              <a:t>‹#›</a:t>
            </a:fld>
            <a:endParaRPr kumimoji="1" lang="ja-JP" altLang="en-US"/>
          </a:p>
        </p:txBody>
      </p:sp>
    </p:spTree>
    <p:extLst>
      <p:ext uri="{BB962C8B-B14F-4D97-AF65-F5344CB8AC3E}">
        <p14:creationId xmlns:p14="http://schemas.microsoft.com/office/powerpoint/2010/main" val="1781500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6F10F39-063E-411F-A9EB-05EF9102E118}" type="datetimeFigureOut">
              <a:rPr kumimoji="1" lang="ja-JP" altLang="en-US" smtClean="0"/>
              <a:t>2023/1/14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020ED4-6970-4644-9699-E2EC4A80C253}" type="slidenum">
              <a:rPr kumimoji="1" lang="ja-JP" altLang="en-US" smtClean="0"/>
              <a:t>‹#›</a:t>
            </a:fld>
            <a:endParaRPr kumimoji="1" lang="ja-JP" altLang="en-US"/>
          </a:p>
        </p:txBody>
      </p:sp>
    </p:spTree>
    <p:extLst>
      <p:ext uri="{BB962C8B-B14F-4D97-AF65-F5344CB8AC3E}">
        <p14:creationId xmlns:p14="http://schemas.microsoft.com/office/powerpoint/2010/main" val="2495517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6F10F39-063E-411F-A9EB-05EF9102E118}" type="datetimeFigureOut">
              <a:rPr kumimoji="1" lang="ja-JP" altLang="en-US" smtClean="0"/>
              <a:t>2023/1/14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D020ED4-6970-4644-9699-E2EC4A80C253}" type="slidenum">
              <a:rPr kumimoji="1" lang="ja-JP" altLang="en-US" smtClean="0"/>
              <a:t>‹#›</a:t>
            </a:fld>
            <a:endParaRPr kumimoji="1" lang="ja-JP" altLang="en-US"/>
          </a:p>
        </p:txBody>
      </p:sp>
    </p:spTree>
    <p:extLst>
      <p:ext uri="{BB962C8B-B14F-4D97-AF65-F5344CB8AC3E}">
        <p14:creationId xmlns:p14="http://schemas.microsoft.com/office/powerpoint/2010/main" val="200567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6F10F39-063E-411F-A9EB-05EF9102E118}" type="datetimeFigureOut">
              <a:rPr kumimoji="1" lang="ja-JP" altLang="en-US" smtClean="0"/>
              <a:t>2023/1/14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020ED4-6970-4644-9699-E2EC4A80C253}" type="slidenum">
              <a:rPr kumimoji="1" lang="ja-JP" altLang="en-US" smtClean="0"/>
              <a:t>‹#›</a:t>
            </a:fld>
            <a:endParaRPr kumimoji="1" lang="ja-JP" altLang="en-US"/>
          </a:p>
        </p:txBody>
      </p:sp>
    </p:spTree>
    <p:extLst>
      <p:ext uri="{BB962C8B-B14F-4D97-AF65-F5344CB8AC3E}">
        <p14:creationId xmlns:p14="http://schemas.microsoft.com/office/powerpoint/2010/main" val="3752292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6F10F39-063E-411F-A9EB-05EF9102E118}" type="datetimeFigureOut">
              <a:rPr kumimoji="1" lang="ja-JP" altLang="en-US" smtClean="0"/>
              <a:t>2023/1/14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D020ED4-6970-4644-9699-E2EC4A80C253}" type="slidenum">
              <a:rPr kumimoji="1" lang="ja-JP" altLang="en-US" smtClean="0"/>
              <a:t>‹#›</a:t>
            </a:fld>
            <a:endParaRPr kumimoji="1" lang="ja-JP" altLang="en-US"/>
          </a:p>
        </p:txBody>
      </p:sp>
    </p:spTree>
    <p:extLst>
      <p:ext uri="{BB962C8B-B14F-4D97-AF65-F5344CB8AC3E}">
        <p14:creationId xmlns:p14="http://schemas.microsoft.com/office/powerpoint/2010/main" val="634153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6F10F39-063E-411F-A9EB-05EF9102E118}" type="datetimeFigureOut">
              <a:rPr kumimoji="1" lang="ja-JP" altLang="en-US" smtClean="0"/>
              <a:t>2023/1/14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D020ED4-6970-4644-9699-E2EC4A80C253}" type="slidenum">
              <a:rPr kumimoji="1" lang="ja-JP" altLang="en-US" smtClean="0"/>
              <a:t>‹#›</a:t>
            </a:fld>
            <a:endParaRPr kumimoji="1" lang="ja-JP" altLang="en-US"/>
          </a:p>
        </p:txBody>
      </p:sp>
    </p:spTree>
    <p:extLst>
      <p:ext uri="{BB962C8B-B14F-4D97-AF65-F5344CB8AC3E}">
        <p14:creationId xmlns:p14="http://schemas.microsoft.com/office/powerpoint/2010/main" val="3456138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F10F39-063E-411F-A9EB-05EF9102E118}" type="datetimeFigureOut">
              <a:rPr kumimoji="1" lang="ja-JP" altLang="en-US" smtClean="0"/>
              <a:t>2023/1/14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D020ED4-6970-4644-9699-E2EC4A80C253}" type="slidenum">
              <a:rPr kumimoji="1" lang="ja-JP" altLang="en-US" smtClean="0"/>
              <a:t>‹#›</a:t>
            </a:fld>
            <a:endParaRPr kumimoji="1" lang="ja-JP" altLang="en-US"/>
          </a:p>
        </p:txBody>
      </p:sp>
    </p:spTree>
    <p:extLst>
      <p:ext uri="{BB962C8B-B14F-4D97-AF65-F5344CB8AC3E}">
        <p14:creationId xmlns:p14="http://schemas.microsoft.com/office/powerpoint/2010/main" val="1754932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6F10F39-063E-411F-A9EB-05EF9102E118}" type="datetimeFigureOut">
              <a:rPr kumimoji="1" lang="ja-JP" altLang="en-US" smtClean="0"/>
              <a:t>2023/1/14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020ED4-6970-4644-9699-E2EC4A80C253}" type="slidenum">
              <a:rPr kumimoji="1" lang="ja-JP" altLang="en-US" smtClean="0"/>
              <a:t>‹#›</a:t>
            </a:fld>
            <a:endParaRPr kumimoji="1" lang="ja-JP" altLang="en-US"/>
          </a:p>
        </p:txBody>
      </p:sp>
    </p:spTree>
    <p:extLst>
      <p:ext uri="{BB962C8B-B14F-4D97-AF65-F5344CB8AC3E}">
        <p14:creationId xmlns:p14="http://schemas.microsoft.com/office/powerpoint/2010/main" val="6493230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6F10F39-063E-411F-A9EB-05EF9102E118}" type="datetimeFigureOut">
              <a:rPr kumimoji="1" lang="ja-JP" altLang="en-US" smtClean="0"/>
              <a:t>2023/1/14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D020ED4-6970-4644-9699-E2EC4A80C253}" type="slidenum">
              <a:rPr kumimoji="1" lang="ja-JP" altLang="en-US" smtClean="0"/>
              <a:t>‹#›</a:t>
            </a:fld>
            <a:endParaRPr kumimoji="1" lang="ja-JP" altLang="en-US"/>
          </a:p>
        </p:txBody>
      </p:sp>
    </p:spTree>
    <p:extLst>
      <p:ext uri="{BB962C8B-B14F-4D97-AF65-F5344CB8AC3E}">
        <p14:creationId xmlns:p14="http://schemas.microsoft.com/office/powerpoint/2010/main" val="1463398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D6F10F39-063E-411F-A9EB-05EF9102E118}" type="datetimeFigureOut">
              <a:rPr kumimoji="1" lang="ja-JP" altLang="en-US" smtClean="0"/>
              <a:t>2023/1/14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1D020ED4-6970-4644-9699-E2EC4A80C253}" type="slidenum">
              <a:rPr kumimoji="1" lang="ja-JP" altLang="en-US" smtClean="0"/>
              <a:t>‹#›</a:t>
            </a:fld>
            <a:endParaRPr kumimoji="1" lang="ja-JP" altLang="en-US"/>
          </a:p>
        </p:txBody>
      </p:sp>
    </p:spTree>
    <p:extLst>
      <p:ext uri="{BB962C8B-B14F-4D97-AF65-F5344CB8AC3E}">
        <p14:creationId xmlns:p14="http://schemas.microsoft.com/office/powerpoint/2010/main" val="25699222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jp.dll-files.com/libmmd.dll.html"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11DBE95-4A14-4667-BAC8-B4767D1EC2F7}"/>
              </a:ext>
            </a:extLst>
          </p:cNvPr>
          <p:cNvSpPr txBox="1"/>
          <p:nvPr/>
        </p:nvSpPr>
        <p:spPr>
          <a:xfrm>
            <a:off x="547431" y="468413"/>
            <a:ext cx="4283650" cy="646331"/>
          </a:xfrm>
          <a:prstGeom prst="rect">
            <a:avLst/>
          </a:prstGeom>
          <a:noFill/>
        </p:spPr>
        <p:txBody>
          <a:bodyPr wrap="square" rtlCol="0">
            <a:spAutoFit/>
          </a:bodyPr>
          <a:lstStyle/>
          <a:p>
            <a:r>
              <a:rPr kumimoji="1" lang="ja-JP" altLang="en-US" dirty="0"/>
              <a:t>シミュレーションの実習で必要となる</a:t>
            </a:r>
            <a:endParaRPr kumimoji="1" lang="en-US" altLang="ja-JP" dirty="0"/>
          </a:p>
          <a:p>
            <a:r>
              <a:rPr kumimoji="1" lang="ja-JP" altLang="en-US" dirty="0"/>
              <a:t>ダイナミックリンクライブラリについて</a:t>
            </a:r>
          </a:p>
        </p:txBody>
      </p:sp>
      <p:sp>
        <p:nvSpPr>
          <p:cNvPr id="3" name="テキスト ボックス 2">
            <a:extLst>
              <a:ext uri="{FF2B5EF4-FFF2-40B4-BE49-F238E27FC236}">
                <a16:creationId xmlns:a16="http://schemas.microsoft.com/office/drawing/2014/main" id="{F7D4431F-60E6-40EC-8344-91D8BEC0213E}"/>
              </a:ext>
            </a:extLst>
          </p:cNvPr>
          <p:cNvSpPr txBox="1"/>
          <p:nvPr/>
        </p:nvSpPr>
        <p:spPr>
          <a:xfrm>
            <a:off x="547430" y="1215426"/>
            <a:ext cx="5763140" cy="5348772"/>
          </a:xfrm>
          <a:prstGeom prst="rect">
            <a:avLst/>
          </a:prstGeom>
          <a:noFill/>
        </p:spPr>
        <p:txBody>
          <a:bodyPr wrap="square" rtlCol="0">
            <a:spAutoFit/>
          </a:bodyPr>
          <a:lstStyle/>
          <a:p>
            <a:pPr>
              <a:lnSpc>
                <a:spcPct val="130000"/>
              </a:lnSpc>
            </a:pPr>
            <a:r>
              <a:rPr kumimoji="1" lang="ja-JP" altLang="en-US" sz="1100" dirty="0"/>
              <a:t>　ダイナミック・リンク・ライブラリ</a:t>
            </a:r>
            <a:r>
              <a:rPr kumimoji="1" lang="en-US" altLang="ja-JP" sz="1100" dirty="0"/>
              <a:t>(DLL)</a:t>
            </a:r>
            <a:r>
              <a:rPr kumimoji="1" lang="ja-JP" altLang="en-US" sz="1100" dirty="0"/>
              <a:t>は、多くのソフトウェアに共通した機能をまとめたもので、個別のソフトウェアの実行時にそのソフトウェアの一部のようにして利用されます。そのため、</a:t>
            </a:r>
            <a:r>
              <a:rPr kumimoji="1" lang="ja-JP" altLang="en-US" sz="1100" dirty="0">
                <a:solidFill>
                  <a:srgbClr val="C00000"/>
                </a:solidFill>
              </a:rPr>
              <a:t>必要な</a:t>
            </a:r>
            <a:r>
              <a:rPr kumimoji="1" lang="en-US" altLang="ja-JP" sz="1100" dirty="0">
                <a:solidFill>
                  <a:srgbClr val="C00000"/>
                </a:solidFill>
              </a:rPr>
              <a:t>DLL</a:t>
            </a:r>
            <a:r>
              <a:rPr kumimoji="1" lang="ja-JP" altLang="en-US" sz="1100" dirty="0">
                <a:solidFill>
                  <a:srgbClr val="C00000"/>
                </a:solidFill>
              </a:rPr>
              <a:t>がないと、実行時にエラーが表示されてソフトウェアを実行できません</a:t>
            </a:r>
            <a:r>
              <a:rPr kumimoji="1" lang="ja-JP" altLang="en-US" sz="1100" dirty="0"/>
              <a:t>。</a:t>
            </a:r>
            <a:endParaRPr kumimoji="1" lang="en-US" altLang="ja-JP" sz="1100" dirty="0"/>
          </a:p>
          <a:p>
            <a:pPr>
              <a:lnSpc>
                <a:spcPct val="130000"/>
              </a:lnSpc>
            </a:pPr>
            <a:endParaRPr kumimoji="1" lang="en-US" altLang="ja-JP" sz="1100" dirty="0"/>
          </a:p>
          <a:p>
            <a:pPr>
              <a:lnSpc>
                <a:spcPct val="130000"/>
              </a:lnSpc>
            </a:pPr>
            <a:r>
              <a:rPr kumimoji="1" lang="ja-JP" altLang="en-US" sz="1100" dirty="0"/>
              <a:t>　提供する分子動力学法のソフトウェアは、当研究室で</a:t>
            </a:r>
            <a:r>
              <a:rPr kumimoji="1" lang="en-US" altLang="ja-JP" sz="1100" dirty="0"/>
              <a:t>Intel Fortran Compiler </a:t>
            </a:r>
            <a:r>
              <a:rPr kumimoji="1" lang="ja-JP" altLang="en-US" sz="1100" dirty="0"/>
              <a:t>を用いて実行ファイルを作成したものです。そして、</a:t>
            </a:r>
            <a:r>
              <a:rPr kumimoji="1" lang="ja-JP" altLang="en-US" sz="1100" dirty="0">
                <a:solidFill>
                  <a:srgbClr val="C00000"/>
                </a:solidFill>
              </a:rPr>
              <a:t>実行には</a:t>
            </a:r>
            <a:r>
              <a:rPr kumimoji="1" lang="en-US" altLang="ja-JP" sz="1100" dirty="0">
                <a:solidFill>
                  <a:srgbClr val="C00000"/>
                </a:solidFill>
              </a:rPr>
              <a:t>Intel</a:t>
            </a:r>
            <a:r>
              <a:rPr kumimoji="1" lang="ja-JP" altLang="en-US" sz="1100" dirty="0" err="1">
                <a:solidFill>
                  <a:srgbClr val="C00000"/>
                </a:solidFill>
              </a:rPr>
              <a:t>が提</a:t>
            </a:r>
            <a:r>
              <a:rPr kumimoji="1" lang="ja-JP" altLang="en-US" sz="1100" dirty="0">
                <a:solidFill>
                  <a:srgbClr val="C00000"/>
                </a:solidFill>
              </a:rPr>
              <a:t>供している</a:t>
            </a:r>
            <a:r>
              <a:rPr kumimoji="1" lang="en-US" altLang="ja-JP" sz="1100" dirty="0">
                <a:solidFill>
                  <a:srgbClr val="C00000"/>
                </a:solidFill>
              </a:rPr>
              <a:t>DLL</a:t>
            </a:r>
            <a:r>
              <a:rPr kumimoji="1" lang="ja-JP" altLang="en-US" sz="1100" dirty="0">
                <a:solidFill>
                  <a:srgbClr val="C00000"/>
                </a:solidFill>
              </a:rPr>
              <a:t>を必要とします</a:t>
            </a:r>
            <a:r>
              <a:rPr kumimoji="1" lang="ja-JP" altLang="en-US" sz="1100" dirty="0"/>
              <a:t>。</a:t>
            </a:r>
            <a:endParaRPr kumimoji="1" lang="en-US" altLang="ja-JP" sz="1100" dirty="0"/>
          </a:p>
          <a:p>
            <a:pPr>
              <a:lnSpc>
                <a:spcPct val="130000"/>
              </a:lnSpc>
            </a:pPr>
            <a:r>
              <a:rPr kumimoji="1" lang="ja-JP" altLang="en-US" sz="1100" dirty="0"/>
              <a:t>この</a:t>
            </a:r>
            <a:r>
              <a:rPr kumimoji="1" lang="en-US" altLang="ja-JP" sz="1100" dirty="0"/>
              <a:t>DLL</a:t>
            </a:r>
            <a:r>
              <a:rPr kumimoji="1" lang="ja-JP" altLang="en-US" sz="1100" dirty="0"/>
              <a:t>はマイクロソフト社の提供ではないので、</a:t>
            </a:r>
            <a:r>
              <a:rPr kumimoji="1" lang="ja-JP" altLang="en-US" sz="1100" dirty="0">
                <a:solidFill>
                  <a:srgbClr val="C00000"/>
                </a:solidFill>
              </a:rPr>
              <a:t>通常の</a:t>
            </a:r>
            <a:r>
              <a:rPr kumimoji="1" lang="en-US" altLang="ja-JP" sz="1100" dirty="0">
                <a:solidFill>
                  <a:srgbClr val="C00000"/>
                </a:solidFill>
              </a:rPr>
              <a:t>Windows PC</a:t>
            </a:r>
            <a:r>
              <a:rPr kumimoji="1" lang="ja-JP" altLang="en-US" sz="1100" dirty="0">
                <a:solidFill>
                  <a:srgbClr val="C00000"/>
                </a:solidFill>
              </a:rPr>
              <a:t>には、インストールされていません。そのため、自力で入手してインストールする必要があります。</a:t>
            </a:r>
            <a:endParaRPr kumimoji="1" lang="en-US" altLang="ja-JP" sz="1100" dirty="0">
              <a:solidFill>
                <a:srgbClr val="C00000"/>
              </a:solidFill>
            </a:endParaRPr>
          </a:p>
          <a:p>
            <a:pPr>
              <a:lnSpc>
                <a:spcPct val="130000"/>
              </a:lnSpc>
            </a:pPr>
            <a:endParaRPr kumimoji="1" lang="en-US" altLang="ja-JP" sz="1100" dirty="0"/>
          </a:p>
          <a:p>
            <a:pPr>
              <a:lnSpc>
                <a:spcPct val="130000"/>
              </a:lnSpc>
            </a:pPr>
            <a:r>
              <a:rPr kumimoji="1" lang="ja-JP" altLang="en-US" sz="1100" dirty="0"/>
              <a:t>　</a:t>
            </a:r>
            <a:r>
              <a:rPr kumimoji="1" lang="en-US" altLang="ja-JP" sz="1100" dirty="0"/>
              <a:t>DLL</a:t>
            </a:r>
            <a:r>
              <a:rPr kumimoji="1" lang="ja-JP" altLang="en-US" sz="1100" dirty="0"/>
              <a:t>はその存在を</a:t>
            </a:r>
            <a:r>
              <a:rPr kumimoji="1" lang="en-US" altLang="ja-JP" sz="1100" dirty="0"/>
              <a:t>Windows</a:t>
            </a:r>
            <a:r>
              <a:rPr kumimoji="1" lang="ja-JP" altLang="en-US" sz="1100" dirty="0"/>
              <a:t>が確認できるフォルダ（</a:t>
            </a:r>
            <a:r>
              <a:rPr kumimoji="1" lang="en-US" altLang="ja-JP" sz="1100" dirty="0"/>
              <a:t>C:\Windows\System32</a:t>
            </a:r>
            <a:r>
              <a:rPr kumimoji="1" lang="ja-JP" altLang="en-US" sz="1100" dirty="0"/>
              <a:t>）へ置くか、</a:t>
            </a:r>
            <a:endParaRPr kumimoji="1" lang="en-US" altLang="ja-JP" sz="1100" dirty="0"/>
          </a:p>
          <a:p>
            <a:pPr>
              <a:lnSpc>
                <a:spcPct val="130000"/>
              </a:lnSpc>
            </a:pPr>
            <a:r>
              <a:rPr kumimoji="1" lang="ja-JP" altLang="en-US" sz="1100" dirty="0"/>
              <a:t>実行しようとするソフトウェア（</a:t>
            </a:r>
            <a:r>
              <a:rPr kumimoji="1" lang="en-US" altLang="ja-JP" sz="1100" dirty="0"/>
              <a:t>xxxx.exe</a:t>
            </a:r>
            <a:r>
              <a:rPr kumimoji="1" lang="ja-JP" altLang="en-US" sz="1100" dirty="0"/>
              <a:t>）と同じフォルダに置くか、どちらでも機能することになっています。前者は、</a:t>
            </a:r>
            <a:r>
              <a:rPr kumimoji="1" lang="en-US" altLang="ja-JP" sz="1100" dirty="0"/>
              <a:t>Windows</a:t>
            </a:r>
            <a:r>
              <a:rPr kumimoji="1" lang="ja-JP" altLang="en-US" sz="1100" dirty="0"/>
              <a:t>本体に関する重要ファイルの保管場所なので、知識に不安がある場合は、</a:t>
            </a:r>
            <a:r>
              <a:rPr kumimoji="1" lang="ja-JP" altLang="en-US" sz="1100" dirty="0">
                <a:solidFill>
                  <a:srgbClr val="C00000"/>
                </a:solidFill>
              </a:rPr>
              <a:t>後者の方法でかまいません</a:t>
            </a:r>
            <a:r>
              <a:rPr kumimoji="1" lang="ja-JP" altLang="en-US" sz="1100" dirty="0"/>
              <a:t>。</a:t>
            </a:r>
            <a:endParaRPr kumimoji="1" lang="en-US" altLang="ja-JP" sz="1100" dirty="0"/>
          </a:p>
          <a:p>
            <a:pPr>
              <a:lnSpc>
                <a:spcPct val="130000"/>
              </a:lnSpc>
            </a:pPr>
            <a:endParaRPr kumimoji="1" lang="en-US" altLang="ja-JP" sz="1100" dirty="0"/>
          </a:p>
          <a:p>
            <a:pPr>
              <a:lnSpc>
                <a:spcPct val="130000"/>
              </a:lnSpc>
            </a:pPr>
            <a:r>
              <a:rPr kumimoji="1" lang="ja-JP" altLang="en-US" sz="1100" dirty="0"/>
              <a:t>　</a:t>
            </a:r>
            <a:r>
              <a:rPr kumimoji="1" lang="en-US" altLang="ja-JP" sz="1100" dirty="0"/>
              <a:t> Intel</a:t>
            </a:r>
            <a:r>
              <a:rPr kumimoji="1" lang="ja-JP" altLang="en-US" sz="1100" dirty="0" err="1"/>
              <a:t>が提</a:t>
            </a:r>
            <a:r>
              <a:rPr kumimoji="1" lang="ja-JP" altLang="en-US" sz="1100" dirty="0"/>
              <a:t>供する</a:t>
            </a:r>
            <a:r>
              <a:rPr kumimoji="1" lang="en-US" altLang="ja-JP" sz="1100" dirty="0"/>
              <a:t>DLL</a:t>
            </a:r>
            <a:r>
              <a:rPr kumimoji="1" lang="ja-JP" altLang="en-US" sz="1100" dirty="0"/>
              <a:t>を用いるのが本筋です。</a:t>
            </a:r>
            <a:r>
              <a:rPr kumimoji="1" lang="ja-JP" altLang="en-US" sz="1100" dirty="0">
                <a:solidFill>
                  <a:srgbClr val="C00000"/>
                </a:solidFill>
              </a:rPr>
              <a:t>当授業の</a:t>
            </a:r>
            <a:r>
              <a:rPr kumimoji="1" lang="en-US" altLang="ja-JP" sz="1100" dirty="0">
                <a:solidFill>
                  <a:srgbClr val="C00000"/>
                </a:solidFill>
              </a:rPr>
              <a:t>Moodle</a:t>
            </a:r>
            <a:r>
              <a:rPr kumimoji="1" lang="ja-JP" altLang="en-US" sz="1100" dirty="0">
                <a:solidFill>
                  <a:srgbClr val="C00000"/>
                </a:solidFill>
              </a:rPr>
              <a:t>に </a:t>
            </a:r>
            <a:r>
              <a:rPr kumimoji="1" lang="en-US" altLang="ja-JP" sz="1100" dirty="0">
                <a:solidFill>
                  <a:srgbClr val="C00000"/>
                </a:solidFill>
              </a:rPr>
              <a:t>Windows 64 bit </a:t>
            </a:r>
            <a:r>
              <a:rPr kumimoji="1" lang="ja-JP" altLang="en-US" sz="1100" dirty="0">
                <a:solidFill>
                  <a:srgbClr val="C00000"/>
                </a:solidFill>
              </a:rPr>
              <a:t>用、</a:t>
            </a:r>
            <a:r>
              <a:rPr kumimoji="1" lang="en-US" altLang="ja-JP" sz="1100" dirty="0">
                <a:solidFill>
                  <a:srgbClr val="C00000"/>
                </a:solidFill>
              </a:rPr>
              <a:t>32 bit</a:t>
            </a:r>
            <a:r>
              <a:rPr kumimoji="1" lang="ja-JP" altLang="en-US" sz="1100" dirty="0">
                <a:solidFill>
                  <a:srgbClr val="C00000"/>
                </a:solidFill>
              </a:rPr>
              <a:t>用の</a:t>
            </a:r>
            <a:r>
              <a:rPr kumimoji="1" lang="en-US" altLang="ja-JP" sz="1100" dirty="0">
                <a:solidFill>
                  <a:srgbClr val="C00000"/>
                </a:solidFill>
              </a:rPr>
              <a:t>DLL</a:t>
            </a:r>
            <a:r>
              <a:rPr kumimoji="1" lang="ja-JP" altLang="en-US" sz="1100" dirty="0" err="1">
                <a:solidFill>
                  <a:srgbClr val="C00000"/>
                </a:solidFill>
              </a:rPr>
              <a:t>を置</a:t>
            </a:r>
            <a:r>
              <a:rPr kumimoji="1" lang="ja-JP" altLang="en-US" sz="1100" dirty="0">
                <a:solidFill>
                  <a:srgbClr val="C00000"/>
                </a:solidFill>
              </a:rPr>
              <a:t>いておきます</a:t>
            </a:r>
            <a:r>
              <a:rPr kumimoji="1" lang="ja-JP" altLang="en-US" sz="1100" dirty="0"/>
              <a:t>（授業の効率化のためですので、他所へは配付しないように）。ダウンロードして利用してください。</a:t>
            </a:r>
            <a:endParaRPr kumimoji="1" lang="en-US" altLang="ja-JP" sz="1100" dirty="0"/>
          </a:p>
          <a:p>
            <a:pPr>
              <a:lnSpc>
                <a:spcPct val="130000"/>
              </a:lnSpc>
            </a:pPr>
            <a:endParaRPr kumimoji="1" lang="en-US" altLang="ja-JP" sz="1100" dirty="0"/>
          </a:p>
          <a:p>
            <a:pPr>
              <a:lnSpc>
                <a:spcPct val="130000"/>
              </a:lnSpc>
            </a:pPr>
            <a:r>
              <a:rPr kumimoji="1" lang="en-US" altLang="ja-JP" sz="1100" dirty="0"/>
              <a:t>※</a:t>
            </a:r>
            <a:r>
              <a:rPr kumimoji="1" lang="ja-JP" altLang="en-US" sz="1100" dirty="0"/>
              <a:t>　 </a:t>
            </a:r>
            <a:r>
              <a:rPr kumimoji="1" lang="en-US" altLang="ja-JP" sz="1100" dirty="0"/>
              <a:t>DLL</a:t>
            </a:r>
            <a:r>
              <a:rPr kumimoji="1" lang="ja-JP" altLang="en-US" sz="1100" dirty="0"/>
              <a:t>を入手できるウェブサイトも紹介しておきます。 このサイトは本家ではありませんので、各自の個人利用に留め、配付はしないでください。（なお、ここから入手した</a:t>
            </a:r>
            <a:r>
              <a:rPr kumimoji="1" lang="en-US" altLang="ja-JP" sz="1100" dirty="0" err="1"/>
              <a:t>dll</a:t>
            </a:r>
            <a:r>
              <a:rPr kumimoji="1" lang="ja-JP" altLang="en-US" sz="1100" dirty="0"/>
              <a:t>の動作確認まで、手が回っていません。試した方は、レポートしてくださるとうれしい！）</a:t>
            </a:r>
            <a:endParaRPr kumimoji="1" lang="en-US" altLang="ja-JP" sz="1100" dirty="0"/>
          </a:p>
          <a:p>
            <a:pPr>
              <a:lnSpc>
                <a:spcPct val="130000"/>
              </a:lnSpc>
            </a:pPr>
            <a:r>
              <a:rPr kumimoji="1" lang="en-US" altLang="ja-JP" sz="1100" dirty="0"/>
              <a:t>※</a:t>
            </a:r>
            <a:r>
              <a:rPr kumimoji="1" lang="ja-JP" altLang="en-US" sz="1100" dirty="0"/>
              <a:t>　同じ名称の</a:t>
            </a:r>
            <a:r>
              <a:rPr kumimoji="1" lang="en-US" altLang="ja-JP" sz="1100" dirty="0"/>
              <a:t>DLL</a:t>
            </a:r>
            <a:r>
              <a:rPr kumimoji="1" lang="ja-JP" altLang="en-US" sz="1100" dirty="0"/>
              <a:t>でも、更新されることで、バージョンがいろいろあります。動作する</a:t>
            </a:r>
            <a:r>
              <a:rPr kumimoji="1" lang="en-US" altLang="ja-JP" sz="1100" dirty="0"/>
              <a:t>/</a:t>
            </a:r>
            <a:r>
              <a:rPr kumimoji="1" lang="ja-JP" altLang="en-US" sz="1100" dirty="0"/>
              <a:t>しない　は、コンパイル済みの </a:t>
            </a:r>
            <a:r>
              <a:rPr kumimoji="1" lang="en-US" altLang="ja-JP" sz="1100" dirty="0"/>
              <a:t>xxxx.exe </a:t>
            </a:r>
            <a:r>
              <a:rPr kumimoji="1" lang="ja-JP" altLang="en-US" sz="1100" dirty="0"/>
              <a:t>のバージョンと相性が良いかどうかなどの影響を受けます。</a:t>
            </a:r>
            <a:r>
              <a:rPr kumimoji="1" lang="en-US" altLang="ja-JP" sz="1100" dirty="0"/>
              <a:t>DLL</a:t>
            </a:r>
            <a:r>
              <a:rPr kumimoji="1" lang="ja-JP" altLang="en-US" sz="1100" dirty="0"/>
              <a:t>のトラブルは複雑なことが多く、授業中に解決するとは保証できません</a:t>
            </a:r>
            <a:r>
              <a:rPr kumimoji="1" lang="en-US" altLang="ja-JP" sz="1100" dirty="0"/>
              <a:t>….</a:t>
            </a:r>
            <a:r>
              <a:rPr kumimoji="1" lang="ja-JP" altLang="en-US" sz="1100" dirty="0" err="1"/>
              <a:t>。</a:t>
            </a:r>
            <a:endParaRPr kumimoji="1" lang="en-US" altLang="ja-JP" sz="1100" dirty="0"/>
          </a:p>
        </p:txBody>
      </p:sp>
      <p:sp>
        <p:nvSpPr>
          <p:cNvPr id="6" name="テキスト ボックス 5">
            <a:extLst>
              <a:ext uri="{FF2B5EF4-FFF2-40B4-BE49-F238E27FC236}">
                <a16:creationId xmlns:a16="http://schemas.microsoft.com/office/drawing/2014/main" id="{1406E0BD-EF93-48C2-BF99-736ADCE49883}"/>
              </a:ext>
            </a:extLst>
          </p:cNvPr>
          <p:cNvSpPr txBox="1"/>
          <p:nvPr/>
        </p:nvSpPr>
        <p:spPr>
          <a:xfrm>
            <a:off x="547430" y="6564198"/>
            <a:ext cx="5763140" cy="2708049"/>
          </a:xfrm>
          <a:prstGeom prst="rect">
            <a:avLst/>
          </a:prstGeom>
          <a:noFill/>
        </p:spPr>
        <p:txBody>
          <a:bodyPr wrap="square" rtlCol="0">
            <a:spAutoFit/>
          </a:bodyPr>
          <a:lstStyle/>
          <a:p>
            <a:pPr>
              <a:lnSpc>
                <a:spcPct val="130000"/>
              </a:lnSpc>
            </a:pPr>
            <a:r>
              <a:rPr kumimoji="1" lang="ja-JP" altLang="en-US" sz="1100" dirty="0"/>
              <a:t>　実習に必要な</a:t>
            </a:r>
            <a:r>
              <a:rPr kumimoji="1" lang="en-US" altLang="ja-JP" sz="1100" dirty="0"/>
              <a:t>DLL</a:t>
            </a:r>
            <a:r>
              <a:rPr kumimoji="1" lang="ja-JP" altLang="en-US" sz="1100" dirty="0"/>
              <a:t>は次の３つです。</a:t>
            </a:r>
            <a:endParaRPr kumimoji="1" lang="en-US" altLang="ja-JP" sz="1100" dirty="0"/>
          </a:p>
          <a:p>
            <a:pPr>
              <a:lnSpc>
                <a:spcPct val="130000"/>
              </a:lnSpc>
            </a:pPr>
            <a:r>
              <a:rPr lang="ja-JP" altLang="en-US" sz="1100" dirty="0">
                <a:latin typeface="Arial" panose="020B0604020202020204" pitchFamily="34" charset="0"/>
                <a:cs typeface="Arial" panose="020B0604020202020204" pitchFamily="34" charset="0"/>
              </a:rPr>
              <a:t>　　　libifcoremd.dll</a:t>
            </a:r>
            <a:endParaRPr lang="en-US" altLang="ja-JP" sz="1100" dirty="0">
              <a:latin typeface="Arial" panose="020B0604020202020204" pitchFamily="34" charset="0"/>
              <a:cs typeface="Arial" panose="020B0604020202020204" pitchFamily="34" charset="0"/>
            </a:endParaRPr>
          </a:p>
          <a:p>
            <a:pPr>
              <a:lnSpc>
                <a:spcPct val="130000"/>
              </a:lnSpc>
            </a:pPr>
            <a:r>
              <a:rPr lang="ja-JP" altLang="en-US" sz="1100" dirty="0">
                <a:latin typeface="Arial" panose="020B0604020202020204" pitchFamily="34" charset="0"/>
                <a:cs typeface="Arial" panose="020B0604020202020204" pitchFamily="34" charset="0"/>
              </a:rPr>
              <a:t>　　　libmmd.dll</a:t>
            </a:r>
            <a:endParaRPr lang="en-US" altLang="ja-JP" sz="1100" dirty="0">
              <a:latin typeface="Arial" panose="020B0604020202020204" pitchFamily="34" charset="0"/>
              <a:cs typeface="Arial" panose="020B0604020202020204" pitchFamily="34" charset="0"/>
            </a:endParaRPr>
          </a:p>
          <a:p>
            <a:pPr>
              <a:lnSpc>
                <a:spcPct val="130000"/>
              </a:lnSpc>
            </a:pPr>
            <a:r>
              <a:rPr lang="ja-JP" altLang="en-US" sz="1100" dirty="0">
                <a:latin typeface="Arial" panose="020B0604020202020204" pitchFamily="34" charset="0"/>
                <a:cs typeface="Arial" panose="020B0604020202020204" pitchFamily="34" charset="0"/>
              </a:rPr>
              <a:t>　　　svml_dispmd.dll</a:t>
            </a:r>
            <a:endParaRPr lang="en-US" altLang="ja-JP" sz="1100" dirty="0">
              <a:latin typeface="Arial" panose="020B0604020202020204" pitchFamily="34" charset="0"/>
              <a:cs typeface="Arial" panose="020B0604020202020204" pitchFamily="34" charset="0"/>
            </a:endParaRPr>
          </a:p>
          <a:p>
            <a:pPr>
              <a:lnSpc>
                <a:spcPct val="130000"/>
              </a:lnSpc>
            </a:pPr>
            <a:r>
              <a:rPr lang="ja-JP" altLang="en-US" sz="1100" dirty="0">
                <a:latin typeface="Arial" panose="020B0604020202020204" pitchFamily="34" charset="0"/>
                <a:cs typeface="Arial" panose="020B0604020202020204" pitchFamily="34" charset="0"/>
              </a:rPr>
              <a:t>自前の</a:t>
            </a:r>
            <a:r>
              <a:rPr lang="en-US" altLang="ja-JP" sz="1100" dirty="0">
                <a:latin typeface="Arial" panose="020B0604020202020204" pitchFamily="34" charset="0"/>
                <a:cs typeface="Arial" panose="020B0604020202020204" pitchFamily="34" charset="0"/>
              </a:rPr>
              <a:t>PC</a:t>
            </a:r>
            <a:r>
              <a:rPr lang="ja-JP" altLang="en-US" sz="1100" dirty="0">
                <a:latin typeface="Arial" panose="020B0604020202020204" pitchFamily="34" charset="0"/>
                <a:cs typeface="Arial" panose="020B0604020202020204" pitchFamily="34" charset="0"/>
              </a:rPr>
              <a:t>へインストールして実施したい場合は、授業前にインストールして試しておくとよいでしょう。</a:t>
            </a:r>
            <a:endParaRPr lang="en-US" altLang="ja-JP" sz="1100" dirty="0">
              <a:latin typeface="Arial" panose="020B0604020202020204" pitchFamily="34" charset="0"/>
              <a:cs typeface="Arial" panose="020B0604020202020204" pitchFamily="34" charset="0"/>
            </a:endParaRPr>
          </a:p>
          <a:p>
            <a:pPr>
              <a:lnSpc>
                <a:spcPct val="130000"/>
              </a:lnSpc>
            </a:pPr>
            <a:endParaRPr kumimoji="1" lang="en-US" altLang="ja-JP" sz="1100" dirty="0">
              <a:latin typeface="Arial" panose="020B0604020202020204" pitchFamily="34" charset="0"/>
              <a:cs typeface="Arial" panose="020B0604020202020204" pitchFamily="34" charset="0"/>
            </a:endParaRPr>
          </a:p>
          <a:p>
            <a:pPr>
              <a:lnSpc>
                <a:spcPct val="130000"/>
              </a:lnSpc>
            </a:pPr>
            <a:r>
              <a:rPr kumimoji="1" lang="ja-JP" altLang="en-US" sz="1100" dirty="0">
                <a:latin typeface="Arial" panose="020B0604020202020204" pitchFamily="34" charset="0"/>
                <a:cs typeface="Arial" panose="020B0604020202020204" pitchFamily="34" charset="0"/>
              </a:rPr>
              <a:t>１）　もしかすると、必要な</a:t>
            </a:r>
            <a:r>
              <a:rPr kumimoji="1" lang="en-US" altLang="ja-JP" sz="1100" dirty="0">
                <a:latin typeface="Arial" panose="020B0604020202020204" pitchFamily="34" charset="0"/>
                <a:cs typeface="Arial" panose="020B0604020202020204" pitchFamily="34" charset="0"/>
              </a:rPr>
              <a:t>DLL</a:t>
            </a:r>
            <a:r>
              <a:rPr kumimoji="1" lang="ja-JP" altLang="en-US" sz="1100" dirty="0">
                <a:latin typeface="Arial" panose="020B0604020202020204" pitchFamily="34" charset="0"/>
                <a:cs typeface="Arial" panose="020B0604020202020204" pitchFamily="34" charset="0"/>
              </a:rPr>
              <a:t>が既に</a:t>
            </a:r>
            <a:r>
              <a:rPr kumimoji="1" lang="en-US" altLang="ja-JP" sz="1100" dirty="0">
                <a:latin typeface="Arial" panose="020B0604020202020204" pitchFamily="34" charset="0"/>
                <a:cs typeface="Arial" panose="020B0604020202020204" pitchFamily="34" charset="0"/>
              </a:rPr>
              <a:t>PC</a:t>
            </a:r>
            <a:r>
              <a:rPr kumimoji="1" lang="ja-JP" altLang="en-US" sz="1100" dirty="0">
                <a:latin typeface="Arial" panose="020B0604020202020204" pitchFamily="34" charset="0"/>
                <a:cs typeface="Arial" panose="020B0604020202020204" pitchFamily="34" charset="0"/>
              </a:rPr>
              <a:t>内に存在していて、ソフトウェアを実行できるかもし</a:t>
            </a:r>
            <a:endParaRPr kumimoji="1" lang="en-US" altLang="ja-JP" sz="1100" dirty="0">
              <a:latin typeface="Arial" panose="020B0604020202020204" pitchFamily="34" charset="0"/>
              <a:cs typeface="Arial" panose="020B0604020202020204" pitchFamily="34" charset="0"/>
            </a:endParaRPr>
          </a:p>
          <a:p>
            <a:pPr>
              <a:lnSpc>
                <a:spcPct val="130000"/>
              </a:lnSpc>
            </a:pPr>
            <a:r>
              <a:rPr kumimoji="1" lang="ja-JP" altLang="en-US" sz="1100" dirty="0">
                <a:latin typeface="Arial" panose="020B0604020202020204" pitchFamily="34" charset="0"/>
                <a:cs typeface="Arial" panose="020B0604020202020204" pitchFamily="34" charset="0"/>
              </a:rPr>
              <a:t>　　　れません。</a:t>
            </a:r>
            <a:r>
              <a:rPr kumimoji="1" lang="ja-JP" altLang="en-US" sz="1100" dirty="0">
                <a:solidFill>
                  <a:srgbClr val="C00000"/>
                </a:solidFill>
                <a:latin typeface="Arial" panose="020B0604020202020204" pitchFamily="34" charset="0"/>
                <a:cs typeface="Arial" panose="020B0604020202020204" pitchFamily="34" charset="0"/>
              </a:rPr>
              <a:t>実行を試して、エラーが表示された場合に、エラー内容を確認して、必要な</a:t>
            </a:r>
            <a:endParaRPr kumimoji="1" lang="en-US" altLang="ja-JP" sz="1100" dirty="0">
              <a:solidFill>
                <a:srgbClr val="C00000"/>
              </a:solidFill>
              <a:latin typeface="Arial" panose="020B0604020202020204" pitchFamily="34" charset="0"/>
              <a:cs typeface="Arial" panose="020B0604020202020204" pitchFamily="34" charset="0"/>
            </a:endParaRPr>
          </a:p>
          <a:p>
            <a:pPr>
              <a:lnSpc>
                <a:spcPct val="130000"/>
              </a:lnSpc>
            </a:pPr>
            <a:r>
              <a:rPr kumimoji="1" lang="ja-JP" altLang="en-US" sz="1100" dirty="0">
                <a:solidFill>
                  <a:srgbClr val="C00000"/>
                </a:solidFill>
                <a:latin typeface="Arial" panose="020B0604020202020204" pitchFamily="34" charset="0"/>
                <a:cs typeface="Arial" panose="020B0604020202020204" pitchFamily="34" charset="0"/>
              </a:rPr>
              <a:t>　　　</a:t>
            </a:r>
            <a:r>
              <a:rPr kumimoji="1" lang="en-US" altLang="ja-JP" sz="1100" dirty="0">
                <a:solidFill>
                  <a:srgbClr val="C00000"/>
                </a:solidFill>
                <a:latin typeface="Arial" panose="020B0604020202020204" pitchFamily="34" charset="0"/>
                <a:cs typeface="Arial" panose="020B0604020202020204" pitchFamily="34" charset="0"/>
              </a:rPr>
              <a:t>DLL</a:t>
            </a:r>
            <a:r>
              <a:rPr kumimoji="1" lang="ja-JP" altLang="en-US" sz="1100" dirty="0" err="1">
                <a:solidFill>
                  <a:srgbClr val="C00000"/>
                </a:solidFill>
                <a:latin typeface="Arial" panose="020B0604020202020204" pitchFamily="34" charset="0"/>
                <a:cs typeface="Arial" panose="020B0604020202020204" pitchFamily="34" charset="0"/>
              </a:rPr>
              <a:t>だけを</a:t>
            </a:r>
            <a:r>
              <a:rPr kumimoji="1" lang="ja-JP" altLang="en-US" sz="1100" dirty="0">
                <a:solidFill>
                  <a:srgbClr val="C00000"/>
                </a:solidFill>
                <a:latin typeface="Arial" panose="020B0604020202020204" pitchFamily="34" charset="0"/>
                <a:cs typeface="Arial" panose="020B0604020202020204" pitchFamily="34" charset="0"/>
              </a:rPr>
              <a:t>インストールするようにしてください</a:t>
            </a:r>
            <a:r>
              <a:rPr kumimoji="1" lang="ja-JP" altLang="en-US" sz="1100" dirty="0">
                <a:latin typeface="Arial" panose="020B0604020202020204" pitchFamily="34" charset="0"/>
                <a:cs typeface="Arial" panose="020B0604020202020204" pitchFamily="34" charset="0"/>
              </a:rPr>
              <a:t>。</a:t>
            </a:r>
            <a:br>
              <a:rPr kumimoji="1" lang="en-US" altLang="ja-JP" sz="1100" dirty="0">
                <a:latin typeface="Arial" panose="020B0604020202020204" pitchFamily="34" charset="0"/>
                <a:cs typeface="Arial" panose="020B0604020202020204" pitchFamily="34" charset="0"/>
              </a:rPr>
            </a:br>
            <a:r>
              <a:rPr kumimoji="1" lang="ja-JP" altLang="en-US" sz="1100" dirty="0">
                <a:latin typeface="Arial" panose="020B0604020202020204" pitchFamily="34" charset="0"/>
                <a:cs typeface="Arial" panose="020B0604020202020204" pitchFamily="34" charset="0"/>
              </a:rPr>
              <a:t>　　　</a:t>
            </a:r>
            <a:r>
              <a:rPr kumimoji="1" lang="en-US" altLang="ja-JP" sz="1100" dirty="0">
                <a:solidFill>
                  <a:schemeClr val="accent6">
                    <a:lumMod val="25000"/>
                  </a:schemeClr>
                </a:solidFill>
                <a:latin typeface="Arial" panose="020B0604020202020204" pitchFamily="34" charset="0"/>
                <a:cs typeface="Arial" panose="020B0604020202020204" pitchFamily="34" charset="0"/>
              </a:rPr>
              <a:t>DLL</a:t>
            </a:r>
            <a:r>
              <a:rPr kumimoji="1" lang="ja-JP" altLang="en-US" sz="1100" dirty="0">
                <a:solidFill>
                  <a:schemeClr val="accent6">
                    <a:lumMod val="25000"/>
                  </a:schemeClr>
                </a:solidFill>
                <a:latin typeface="Arial" panose="020B0604020202020204" pitchFamily="34" charset="0"/>
                <a:cs typeface="Arial" panose="020B0604020202020204" pitchFamily="34" charset="0"/>
              </a:rPr>
              <a:t>は他のソフトウェアからも使われている可能性があります。したがって、安易に置き</a:t>
            </a:r>
            <a:endParaRPr kumimoji="1" lang="en-US" altLang="ja-JP" sz="1100" dirty="0">
              <a:solidFill>
                <a:schemeClr val="accent6">
                  <a:lumMod val="25000"/>
                </a:schemeClr>
              </a:solidFill>
              <a:latin typeface="Arial" panose="020B0604020202020204" pitchFamily="34" charset="0"/>
              <a:cs typeface="Arial" panose="020B0604020202020204" pitchFamily="34" charset="0"/>
            </a:endParaRPr>
          </a:p>
          <a:p>
            <a:pPr>
              <a:lnSpc>
                <a:spcPct val="130000"/>
              </a:lnSpc>
            </a:pPr>
            <a:r>
              <a:rPr kumimoji="1" lang="ja-JP" altLang="en-US" sz="1100" dirty="0">
                <a:solidFill>
                  <a:schemeClr val="accent6">
                    <a:lumMod val="25000"/>
                  </a:schemeClr>
                </a:solidFill>
                <a:latin typeface="Arial" panose="020B0604020202020204" pitchFamily="34" charset="0"/>
                <a:cs typeface="Arial" panose="020B0604020202020204" pitchFamily="34" charset="0"/>
              </a:rPr>
              <a:t>　　　換えたり消去すると、他のソフトウェアに影響する恐れがあります。</a:t>
            </a:r>
            <a:endParaRPr kumimoji="1" lang="en-US" altLang="ja-JP" sz="1100" dirty="0">
              <a:solidFill>
                <a:schemeClr val="accent6">
                  <a:lumMod val="25000"/>
                </a:schemeClr>
              </a:solidFill>
              <a:latin typeface="Arial" panose="020B0604020202020204" pitchFamily="34" charset="0"/>
              <a:cs typeface="Arial" panose="020B0604020202020204" pitchFamily="34" charset="0"/>
            </a:endParaRPr>
          </a:p>
        </p:txBody>
      </p:sp>
      <p:sp>
        <p:nvSpPr>
          <p:cNvPr id="7" name="テキスト ボックス 6">
            <a:extLst>
              <a:ext uri="{FF2B5EF4-FFF2-40B4-BE49-F238E27FC236}">
                <a16:creationId xmlns:a16="http://schemas.microsoft.com/office/drawing/2014/main" id="{E0B0A2F6-8DBE-46FC-8C90-47F7A6595891}"/>
              </a:ext>
            </a:extLst>
          </p:cNvPr>
          <p:cNvSpPr txBox="1"/>
          <p:nvPr/>
        </p:nvSpPr>
        <p:spPr>
          <a:xfrm>
            <a:off x="5272646" y="560747"/>
            <a:ext cx="948208" cy="461665"/>
          </a:xfrm>
          <a:prstGeom prst="rect">
            <a:avLst/>
          </a:prstGeom>
          <a:noFill/>
        </p:spPr>
        <p:txBody>
          <a:bodyPr wrap="none" rtlCol="0">
            <a:spAutoFit/>
          </a:bodyPr>
          <a:lstStyle/>
          <a:p>
            <a:pPr algn="r"/>
            <a:r>
              <a:rPr kumimoji="1" lang="en-US" altLang="ja-JP" sz="1200" dirty="0"/>
              <a:t>Ver.220116</a:t>
            </a:r>
          </a:p>
          <a:p>
            <a:pPr algn="r"/>
            <a:r>
              <a:rPr kumimoji="1" lang="en-US" altLang="ja-JP" sz="1200" dirty="0"/>
              <a:t> by  N.S.</a:t>
            </a:r>
            <a:endParaRPr kumimoji="1" lang="ja-JP" altLang="en-US" sz="1200" dirty="0"/>
          </a:p>
        </p:txBody>
      </p:sp>
    </p:spTree>
    <p:extLst>
      <p:ext uri="{BB962C8B-B14F-4D97-AF65-F5344CB8AC3E}">
        <p14:creationId xmlns:p14="http://schemas.microsoft.com/office/powerpoint/2010/main" val="3229866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F6A3B65B-B582-483B-963A-010CC0E15B2C}"/>
              </a:ext>
            </a:extLst>
          </p:cNvPr>
          <p:cNvPicPr>
            <a:picLocks noChangeAspect="1"/>
          </p:cNvPicPr>
          <p:nvPr/>
        </p:nvPicPr>
        <p:blipFill>
          <a:blip r:embed="rId2"/>
          <a:stretch>
            <a:fillRect/>
          </a:stretch>
        </p:blipFill>
        <p:spPr>
          <a:xfrm>
            <a:off x="1048513" y="1325075"/>
            <a:ext cx="5065774" cy="2326363"/>
          </a:xfrm>
          <a:prstGeom prst="rect">
            <a:avLst/>
          </a:prstGeom>
          <a:ln>
            <a:solidFill>
              <a:schemeClr val="tx1"/>
            </a:solidFill>
          </a:ln>
          <a:effectLst>
            <a:outerShdw blurRad="50800" dist="38100" dir="2700000" algn="tl" rotWithShape="0">
              <a:prstClr val="black">
                <a:alpha val="40000"/>
              </a:prstClr>
            </a:outerShdw>
          </a:effectLst>
        </p:spPr>
      </p:pic>
      <p:sp>
        <p:nvSpPr>
          <p:cNvPr id="3" name="テキスト ボックス 2">
            <a:extLst>
              <a:ext uri="{FF2B5EF4-FFF2-40B4-BE49-F238E27FC236}">
                <a16:creationId xmlns:a16="http://schemas.microsoft.com/office/drawing/2014/main" id="{91924926-0BEA-4319-B149-017206F24581}"/>
              </a:ext>
            </a:extLst>
          </p:cNvPr>
          <p:cNvSpPr txBox="1"/>
          <p:nvPr/>
        </p:nvSpPr>
        <p:spPr>
          <a:xfrm>
            <a:off x="1048513" y="3953975"/>
            <a:ext cx="4923662" cy="507447"/>
          </a:xfrm>
          <a:prstGeom prst="rect">
            <a:avLst/>
          </a:prstGeom>
          <a:noFill/>
        </p:spPr>
        <p:txBody>
          <a:bodyPr wrap="square" rtlCol="0">
            <a:spAutoFit/>
          </a:bodyPr>
          <a:lstStyle/>
          <a:p>
            <a:pPr>
              <a:lnSpc>
                <a:spcPct val="130000"/>
              </a:lnSpc>
            </a:pP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自分の</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PC</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の</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Windows</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が </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32</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bit</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か </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64 bit </a:t>
            </a:r>
            <a:r>
              <a:rPr kumimoji="1" lang="ja-JP" altLang="en-US" sz="1100" dirty="0" err="1">
                <a:latin typeface="Arial" panose="020B0604020202020204" pitchFamily="34" charset="0"/>
                <a:ea typeface="BIZ UDPゴシック" panose="020B0400000000000000" pitchFamily="50" charset="-128"/>
                <a:cs typeface="Arial" panose="020B0604020202020204" pitchFamily="34" charset="0"/>
              </a:rPr>
              <a:t>かを</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確認し、対応した </a:t>
            </a:r>
            <a:r>
              <a:rPr kumimoji="1" lang="en-US" altLang="ja-JP" sz="1100" dirty="0" err="1">
                <a:latin typeface="Arial" panose="020B0604020202020204" pitchFamily="34" charset="0"/>
                <a:ea typeface="BIZ UDPゴシック" panose="020B0400000000000000" pitchFamily="50" charset="-128"/>
                <a:cs typeface="Arial" panose="020B0604020202020204" pitchFamily="34" charset="0"/>
              </a:rPr>
              <a:t>dll</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を</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download</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して用いる。</a:t>
            </a:r>
          </a:p>
        </p:txBody>
      </p:sp>
      <p:sp>
        <p:nvSpPr>
          <p:cNvPr id="4" name="テキスト ボックス 3">
            <a:extLst>
              <a:ext uri="{FF2B5EF4-FFF2-40B4-BE49-F238E27FC236}">
                <a16:creationId xmlns:a16="http://schemas.microsoft.com/office/drawing/2014/main" id="{BD8CC445-880A-4981-A45D-7BFC8A50808A}"/>
              </a:ext>
            </a:extLst>
          </p:cNvPr>
          <p:cNvSpPr txBox="1"/>
          <p:nvPr/>
        </p:nvSpPr>
        <p:spPr>
          <a:xfrm>
            <a:off x="967169" y="657726"/>
            <a:ext cx="4923662" cy="509563"/>
          </a:xfrm>
          <a:prstGeom prst="rect">
            <a:avLst/>
          </a:prstGeom>
          <a:noFill/>
        </p:spPr>
        <p:txBody>
          <a:bodyPr wrap="square" rtlCol="0">
            <a:spAutoFit/>
          </a:bodyPr>
          <a:lstStyle/>
          <a:p>
            <a:pPr>
              <a:lnSpc>
                <a:spcPct val="130000"/>
              </a:lnSpc>
            </a:pP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Download</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サイトから入手すれ場合。</a:t>
            </a:r>
            <a:endParaRPr kumimoji="1" lang="en-US" altLang="ja-JP" sz="1100" dirty="0">
              <a:latin typeface="Arial" panose="020B0604020202020204" pitchFamily="34" charset="0"/>
              <a:ea typeface="BIZ UDPゴシック" panose="020B0400000000000000" pitchFamily="50" charset="-128"/>
              <a:cs typeface="Arial" panose="020B0604020202020204" pitchFamily="34" charset="0"/>
            </a:endParaRPr>
          </a:p>
          <a:p>
            <a:pPr>
              <a:lnSpc>
                <a:spcPct val="130000"/>
              </a:lnSpc>
            </a:pPr>
            <a:endParaRPr kumimoji="1" lang="ja-JP" altLang="en-US" sz="1100" dirty="0">
              <a:latin typeface="Arial" panose="020B0604020202020204" pitchFamily="34" charset="0"/>
              <a:ea typeface="BIZ UDPゴシック" panose="020B0400000000000000" pitchFamily="50" charset="-128"/>
              <a:cs typeface="Arial" panose="020B0604020202020204" pitchFamily="34" charset="0"/>
            </a:endParaRPr>
          </a:p>
        </p:txBody>
      </p:sp>
      <p:sp>
        <p:nvSpPr>
          <p:cNvPr id="5" name="正方形/長方形 4">
            <a:extLst>
              <a:ext uri="{FF2B5EF4-FFF2-40B4-BE49-F238E27FC236}">
                <a16:creationId xmlns:a16="http://schemas.microsoft.com/office/drawing/2014/main" id="{1333B239-CB31-4AC8-8FD7-23737A910B8D}"/>
              </a:ext>
            </a:extLst>
          </p:cNvPr>
          <p:cNvSpPr/>
          <p:nvPr/>
        </p:nvSpPr>
        <p:spPr>
          <a:xfrm>
            <a:off x="1336675" y="921068"/>
            <a:ext cx="3924300" cy="246221"/>
          </a:xfrm>
          <a:prstGeom prst="rect">
            <a:avLst/>
          </a:prstGeom>
        </p:spPr>
        <p:txBody>
          <a:bodyPr wrap="square">
            <a:spAutoFit/>
          </a:bodyPr>
          <a:lstStyle/>
          <a:p>
            <a:r>
              <a:rPr lang="en-US" altLang="ja-JP" sz="1000" dirty="0"/>
              <a:t>DLL-FILES.COM</a:t>
            </a:r>
            <a:r>
              <a:rPr lang="ja-JP" altLang="en-US" sz="1000" dirty="0"/>
              <a:t>　　　</a:t>
            </a:r>
            <a:r>
              <a:rPr lang="ja-JP" altLang="en-US" sz="1000" dirty="0">
                <a:hlinkClick r:id="rId3"/>
              </a:rPr>
              <a:t>https://jp.dll-files.com/libmmd.dll.html</a:t>
            </a:r>
            <a:endParaRPr lang="ja-JP" altLang="en-US" sz="1000" dirty="0"/>
          </a:p>
        </p:txBody>
      </p:sp>
      <p:sp>
        <p:nvSpPr>
          <p:cNvPr id="6" name="テキスト ボックス 5">
            <a:extLst>
              <a:ext uri="{FF2B5EF4-FFF2-40B4-BE49-F238E27FC236}">
                <a16:creationId xmlns:a16="http://schemas.microsoft.com/office/drawing/2014/main" id="{F0784BA6-B6BE-4BC0-83C9-5B43047FC696}"/>
              </a:ext>
            </a:extLst>
          </p:cNvPr>
          <p:cNvSpPr txBox="1"/>
          <p:nvPr/>
        </p:nvSpPr>
        <p:spPr>
          <a:xfrm>
            <a:off x="729044" y="4758779"/>
            <a:ext cx="3073522" cy="340606"/>
          </a:xfrm>
          <a:prstGeom prst="rect">
            <a:avLst/>
          </a:prstGeom>
          <a:noFill/>
        </p:spPr>
        <p:txBody>
          <a:bodyPr wrap="square" rtlCol="0">
            <a:spAutoFit/>
          </a:bodyPr>
          <a:lstStyle/>
          <a:p>
            <a:pPr>
              <a:lnSpc>
                <a:spcPct val="130000"/>
              </a:lnSpc>
            </a:pPr>
            <a:r>
              <a:rPr kumimoji="1" lang="ja-JP" altLang="en-US" sz="1400" dirty="0">
                <a:latin typeface="Arial" panose="020B0604020202020204" pitchFamily="34" charset="0"/>
                <a:ea typeface="BIZ UDPゴシック" panose="020B0400000000000000" pitchFamily="50" charset="-128"/>
                <a:cs typeface="Arial" panose="020B0604020202020204" pitchFamily="34" charset="0"/>
              </a:rPr>
              <a:t>“お試し”の推奨作業手順</a:t>
            </a:r>
          </a:p>
        </p:txBody>
      </p:sp>
      <p:cxnSp>
        <p:nvCxnSpPr>
          <p:cNvPr id="8" name="直線コネクタ 7">
            <a:extLst>
              <a:ext uri="{FF2B5EF4-FFF2-40B4-BE49-F238E27FC236}">
                <a16:creationId xmlns:a16="http://schemas.microsoft.com/office/drawing/2014/main" id="{5696A1CE-C4B8-4059-B079-7BC6BE109D4C}"/>
              </a:ext>
            </a:extLst>
          </p:cNvPr>
          <p:cNvCxnSpPr>
            <a:cxnSpLocks/>
          </p:cNvCxnSpPr>
          <p:nvPr/>
        </p:nvCxnSpPr>
        <p:spPr>
          <a:xfrm>
            <a:off x="838200" y="4610100"/>
            <a:ext cx="5276087" cy="0"/>
          </a:xfrm>
          <a:prstGeom prst="line">
            <a:avLst/>
          </a:prstGeom>
          <a:ln w="57150" cmpd="tri">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6B27A20A-5A96-4FAD-A760-FC7ED5AEE6ED}"/>
              </a:ext>
            </a:extLst>
          </p:cNvPr>
          <p:cNvSpPr txBox="1"/>
          <p:nvPr/>
        </p:nvSpPr>
        <p:spPr>
          <a:xfrm>
            <a:off x="838199" y="5152207"/>
            <a:ext cx="5276087" cy="4250587"/>
          </a:xfrm>
          <a:prstGeom prst="rect">
            <a:avLst/>
          </a:prstGeom>
          <a:noFill/>
        </p:spPr>
        <p:txBody>
          <a:bodyPr wrap="square" rtlCol="0">
            <a:spAutoFit/>
          </a:bodyPr>
          <a:lstStyle/>
          <a:p>
            <a:pPr>
              <a:lnSpc>
                <a:spcPct val="130000"/>
              </a:lnSpc>
            </a:pP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[1]</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実習に使うフォルダを作成する。</a:t>
            </a:r>
            <a:endParaRPr kumimoji="1" lang="en-US" altLang="ja-JP" sz="1100" dirty="0">
              <a:latin typeface="Arial" panose="020B0604020202020204" pitchFamily="34" charset="0"/>
              <a:ea typeface="BIZ UDPゴシック" panose="020B0400000000000000" pitchFamily="50" charset="-128"/>
              <a:cs typeface="Arial" panose="020B0604020202020204" pitchFamily="34" charset="0"/>
            </a:endParaRPr>
          </a:p>
          <a:p>
            <a:pPr>
              <a:lnSpc>
                <a:spcPct val="130000"/>
              </a:lnSpc>
            </a:pP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例：　　</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C:\mds</a:t>
            </a:r>
          </a:p>
          <a:p>
            <a:pPr>
              <a:lnSpc>
                <a:spcPct val="130000"/>
              </a:lnSpc>
            </a:pP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[2]</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Moodle</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より、分子動力学のソフトウェアなど</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[A] </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（下記）を</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download</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して、</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[1]</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の</a:t>
            </a:r>
            <a:endParaRPr kumimoji="1" lang="en-US" altLang="ja-JP" sz="1100" dirty="0">
              <a:latin typeface="Arial" panose="020B0604020202020204" pitchFamily="34" charset="0"/>
              <a:ea typeface="BIZ UDPゴシック" panose="020B0400000000000000" pitchFamily="50" charset="-128"/>
              <a:cs typeface="Arial" panose="020B0604020202020204" pitchFamily="34" charset="0"/>
            </a:endParaRPr>
          </a:p>
          <a:p>
            <a:pPr>
              <a:lnSpc>
                <a:spcPct val="130000"/>
              </a:lnSpc>
            </a:pP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フォルダへ置く。</a:t>
            </a:r>
            <a:endParaRPr kumimoji="1" lang="en-US" altLang="ja-JP" sz="1100" dirty="0">
              <a:latin typeface="Arial" panose="020B0604020202020204" pitchFamily="34" charset="0"/>
              <a:ea typeface="BIZ UDPゴシック" panose="020B0400000000000000" pitchFamily="50" charset="-128"/>
              <a:cs typeface="Arial" panose="020B0604020202020204" pitchFamily="34" charset="0"/>
            </a:endParaRPr>
          </a:p>
          <a:p>
            <a:pPr>
              <a:lnSpc>
                <a:spcPct val="130000"/>
              </a:lnSpc>
            </a:pP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	mxdo-sie220126.exe</a:t>
            </a:r>
          </a:p>
          <a:p>
            <a:pPr>
              <a:lnSpc>
                <a:spcPct val="130000"/>
              </a:lnSpc>
            </a:pP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	file05.dat</a:t>
            </a:r>
          </a:p>
          <a:p>
            <a:pPr>
              <a:lnSpc>
                <a:spcPct val="130000"/>
              </a:lnSpc>
            </a:pP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	file07.dat</a:t>
            </a:r>
          </a:p>
          <a:p>
            <a:pPr>
              <a:lnSpc>
                <a:spcPct val="130000"/>
              </a:lnSpc>
            </a:pP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[3]</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a:t>
            </a:r>
            <a:r>
              <a:rPr kumimoji="1" lang="en-US" altLang="ja-JP" sz="1100" dirty="0" err="1">
                <a:latin typeface="Arial" panose="020B0604020202020204" pitchFamily="34" charset="0"/>
                <a:ea typeface="BIZ UDPゴシック" panose="020B0400000000000000" pitchFamily="50" charset="-128"/>
                <a:cs typeface="Arial" panose="020B0604020202020204" pitchFamily="34" charset="0"/>
              </a:rPr>
              <a:t>Powershell</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 </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かコマンドプロンプトを開く。</a:t>
            </a:r>
            <a:endParaRPr kumimoji="1" lang="en-US" altLang="ja-JP" sz="1100" dirty="0">
              <a:latin typeface="Arial" panose="020B0604020202020204" pitchFamily="34" charset="0"/>
              <a:ea typeface="BIZ UDPゴシック" panose="020B0400000000000000" pitchFamily="50" charset="-128"/>
              <a:cs typeface="Arial" panose="020B0604020202020204" pitchFamily="34" charset="0"/>
            </a:endParaRPr>
          </a:p>
          <a:p>
            <a:pPr>
              <a:lnSpc>
                <a:spcPct val="130000"/>
              </a:lnSpc>
            </a:pP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a:t>
            </a:r>
            <a:r>
              <a:rPr kumimoji="1" lang="en-US" altLang="ja-JP" sz="1100" dirty="0" err="1">
                <a:latin typeface="Arial" panose="020B0604020202020204" pitchFamily="34" charset="0"/>
                <a:ea typeface="BIZ UDPゴシック" panose="020B0400000000000000" pitchFamily="50" charset="-128"/>
                <a:cs typeface="Arial" panose="020B0604020202020204" pitchFamily="34" charset="0"/>
              </a:rPr>
              <a:t>Powershell</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 </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を探すのは　“リサーチ”機能で　検索すると便利。</a:t>
            </a:r>
            <a:endParaRPr kumimoji="1" lang="en-US" altLang="ja-JP" sz="1100" dirty="0">
              <a:latin typeface="Arial" panose="020B0604020202020204" pitchFamily="34" charset="0"/>
              <a:ea typeface="BIZ UDPゴシック" panose="020B0400000000000000" pitchFamily="50" charset="-128"/>
              <a:cs typeface="Arial" panose="020B0604020202020204" pitchFamily="34" charset="0"/>
            </a:endParaRPr>
          </a:p>
          <a:p>
            <a:pPr>
              <a:lnSpc>
                <a:spcPct val="130000"/>
              </a:lnSpc>
            </a:pP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[4]</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[3]</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のウィンドウで、下記のように入力してカレントディレクトリを移動する。</a:t>
            </a:r>
            <a:endParaRPr kumimoji="1" lang="en-US" altLang="ja-JP" sz="1100" dirty="0">
              <a:latin typeface="Arial" panose="020B0604020202020204" pitchFamily="34" charset="0"/>
              <a:ea typeface="BIZ UDPゴシック" panose="020B0400000000000000" pitchFamily="50" charset="-128"/>
              <a:cs typeface="Arial" panose="020B0604020202020204" pitchFamily="34" charset="0"/>
            </a:endParaRPr>
          </a:p>
          <a:p>
            <a:pPr>
              <a:lnSpc>
                <a:spcPct val="130000"/>
              </a:lnSpc>
            </a:pP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例：　</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cd c:\mds</a:t>
            </a:r>
          </a:p>
          <a:p>
            <a:pPr>
              <a:lnSpc>
                <a:spcPct val="130000"/>
              </a:lnSpc>
            </a:pP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プロンプト（画面に表示されている）が移動先になったことを確認する。</a:t>
            </a:r>
            <a:endParaRPr kumimoji="1" lang="en-US" altLang="ja-JP" sz="1100" dirty="0">
              <a:latin typeface="Arial" panose="020B0604020202020204" pitchFamily="34" charset="0"/>
              <a:ea typeface="BIZ UDPゴシック" panose="020B0400000000000000" pitchFamily="50" charset="-128"/>
              <a:cs typeface="Arial" panose="020B0604020202020204" pitchFamily="34" charset="0"/>
            </a:endParaRPr>
          </a:p>
          <a:p>
            <a:pPr>
              <a:lnSpc>
                <a:spcPct val="130000"/>
              </a:lnSpc>
            </a:pP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[5]</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a:t>
            </a:r>
            <a:r>
              <a:rPr kumimoji="1" lang="en-US" altLang="ja-JP" sz="1100" dirty="0" err="1">
                <a:latin typeface="Arial" panose="020B0604020202020204" pitchFamily="34" charset="0"/>
                <a:ea typeface="BIZ UDPゴシック" panose="020B0400000000000000" pitchFamily="50" charset="-128"/>
                <a:cs typeface="Arial" panose="020B0604020202020204" pitchFamily="34" charset="0"/>
              </a:rPr>
              <a:t>dir</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 </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と入力して、ディレクトリ（＝フォルダ）内に存在するファイルのリストを</a:t>
            </a:r>
            <a:endParaRPr kumimoji="1" lang="en-US" altLang="ja-JP" sz="1100" dirty="0">
              <a:latin typeface="Arial" panose="020B0604020202020204" pitchFamily="34" charset="0"/>
              <a:ea typeface="BIZ UDPゴシック" panose="020B0400000000000000" pitchFamily="50" charset="-128"/>
              <a:cs typeface="Arial" panose="020B0604020202020204" pitchFamily="34" charset="0"/>
            </a:endParaRPr>
          </a:p>
          <a:p>
            <a:pPr>
              <a:lnSpc>
                <a:spcPct val="130000"/>
              </a:lnSpc>
            </a:pP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確認する。</a:t>
            </a:r>
            <a:endParaRPr kumimoji="1" lang="en-US" altLang="ja-JP" sz="1100" dirty="0">
              <a:latin typeface="Arial" panose="020B0604020202020204" pitchFamily="34" charset="0"/>
              <a:ea typeface="BIZ UDPゴシック" panose="020B0400000000000000" pitchFamily="50" charset="-128"/>
              <a:cs typeface="Arial" panose="020B0604020202020204" pitchFamily="34" charset="0"/>
            </a:endParaRPr>
          </a:p>
          <a:p>
            <a:pPr>
              <a:lnSpc>
                <a:spcPct val="130000"/>
              </a:lnSpc>
            </a:pP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[6]</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copy file07.dat file07.000</a:t>
            </a:r>
            <a:b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b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と入力して、</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file07.dat</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のバックアップファイル（</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file07.000</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）を作成。</a:t>
            </a:r>
            <a:endParaRPr kumimoji="1" lang="en-US" altLang="ja-JP" sz="1100" dirty="0">
              <a:latin typeface="Arial" panose="020B0604020202020204" pitchFamily="34" charset="0"/>
              <a:ea typeface="BIZ UDPゴシック" panose="020B0400000000000000" pitchFamily="50" charset="-128"/>
              <a:cs typeface="Arial" panose="020B0604020202020204" pitchFamily="34" charset="0"/>
            </a:endParaRPr>
          </a:p>
          <a:p>
            <a:pPr>
              <a:lnSpc>
                <a:spcPct val="130000"/>
              </a:lnSpc>
            </a:pP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[7]</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mxdo-sie220126</a:t>
            </a:r>
          </a:p>
          <a:p>
            <a:pPr>
              <a:lnSpc>
                <a:spcPct val="130000"/>
              </a:lnSpc>
            </a:pP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と入力すると、シミュレーションが始まる。</a:t>
            </a:r>
            <a:b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b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　終了するまで、</a:t>
            </a:r>
            <a:r>
              <a:rPr kumimoji="1" lang="en-US" altLang="ja-JP" sz="1100" dirty="0">
                <a:latin typeface="Arial" panose="020B0604020202020204" pitchFamily="34" charset="0"/>
                <a:ea typeface="BIZ UDPゴシック" panose="020B0400000000000000" pitchFamily="50" charset="-128"/>
                <a:cs typeface="Arial" panose="020B0604020202020204" pitchFamily="34" charset="0"/>
              </a:rPr>
              <a:t>PowerShell</a:t>
            </a:r>
            <a:r>
              <a:rPr kumimoji="1" lang="ja-JP" altLang="en-US" sz="1100" dirty="0">
                <a:latin typeface="Arial" panose="020B0604020202020204" pitchFamily="34" charset="0"/>
                <a:ea typeface="BIZ UDPゴシック" panose="020B0400000000000000" pitchFamily="50" charset="-128"/>
                <a:cs typeface="Arial" panose="020B0604020202020204" pitchFamily="34" charset="0"/>
              </a:rPr>
              <a:t>のウィンドウは閉じないこと。</a:t>
            </a:r>
            <a:endParaRPr kumimoji="1" lang="en-US" altLang="ja-JP" sz="1100" dirty="0">
              <a:latin typeface="Arial" panose="020B0604020202020204" pitchFamily="34" charset="0"/>
              <a:ea typeface="BIZ UDPゴシック" panose="020B0400000000000000" pitchFamily="50" charset="-128"/>
              <a:cs typeface="Arial" panose="020B0604020202020204" pitchFamily="34" charset="0"/>
            </a:endParaRPr>
          </a:p>
        </p:txBody>
      </p:sp>
    </p:spTree>
    <p:extLst>
      <p:ext uri="{BB962C8B-B14F-4D97-AF65-F5344CB8AC3E}">
        <p14:creationId xmlns:p14="http://schemas.microsoft.com/office/powerpoint/2010/main" val="1400851897"/>
      </p:ext>
    </p:extLst>
  </p:cSld>
  <p:clrMapOvr>
    <a:masterClrMapping/>
  </p:clrMapOvr>
</p:sld>
</file>

<file path=ppt/theme/theme1.xml><?xml version="1.0" encoding="utf-8"?>
<a:theme xmlns:a="http://schemas.openxmlformats.org/drawingml/2006/main" name="Office テーマ">
  <a:themeElements>
    <a:clrScheme name="NS">
      <a:dk1>
        <a:sysClr val="windowText" lastClr="000000"/>
      </a:dk1>
      <a:lt1>
        <a:sysClr val="window" lastClr="FFFFFF"/>
      </a:lt1>
      <a:dk2>
        <a:srgbClr val="44546A"/>
      </a:dk2>
      <a:lt2>
        <a:srgbClr val="E7E6E6"/>
      </a:lt2>
      <a:accent1>
        <a:srgbClr val="00FFFF"/>
      </a:accent1>
      <a:accent2>
        <a:srgbClr val="FFC000"/>
      </a:accent2>
      <a:accent3>
        <a:srgbClr val="FF5B5B"/>
      </a:accent3>
      <a:accent4>
        <a:srgbClr val="66FF33"/>
      </a:accent4>
      <a:accent5>
        <a:srgbClr val="0000FF"/>
      </a:accent5>
      <a:accent6>
        <a:srgbClr val="FC9EF1"/>
      </a:accent6>
      <a:hlink>
        <a:srgbClr val="0563C1"/>
      </a:hlink>
      <a:folHlink>
        <a:srgbClr val="954F72"/>
      </a:folHlink>
    </a:clrScheme>
    <a:fontScheme name="NS Standard01">
      <a:majorFont>
        <a:latin typeface="Arial"/>
        <a:ea typeface="BIZ UDPゴシック"/>
        <a:cs typeface=""/>
      </a:majorFont>
      <a:minorFont>
        <a:latin typeface="Arial"/>
        <a:ea typeface="BIZ UDP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_4_3_白紙.potx" id="{A7663097-128A-40C7-85B0-88D5419893DF}" vid="{65D254EF-BFD5-4C07-BE63-5DDE92762C3A}"/>
    </a:ext>
  </a:extLst>
</a:theme>
</file>

<file path=docProps/app.xml><?xml version="1.0" encoding="utf-8"?>
<Properties xmlns="http://schemas.openxmlformats.org/officeDocument/2006/extended-properties" xmlns:vt="http://schemas.openxmlformats.org/officeDocument/2006/docPropsVTypes">
  <Template>プレゼンテーション_4_3_白紙</Template>
  <TotalTime>2484</TotalTime>
  <Words>878</Words>
  <Application>Microsoft Office PowerPoint</Application>
  <PresentationFormat>A4 210 x 297 mm</PresentationFormat>
  <Paragraphs>47</Paragraphs>
  <Slides>2</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2</vt:i4>
      </vt:variant>
    </vt:vector>
  </HeadingPairs>
  <TitlesOfParts>
    <vt:vector size="5" baseType="lpstr">
      <vt:lpstr>BIZ UDPゴシック</vt:lpstr>
      <vt:lpstr>Arial</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nasawa</dc:creator>
  <cp:lastModifiedBy>nasawa</cp:lastModifiedBy>
  <cp:revision>17</cp:revision>
  <dcterms:created xsi:type="dcterms:W3CDTF">2023-01-14T07:18:53Z</dcterms:created>
  <dcterms:modified xsi:type="dcterms:W3CDTF">2023-01-16T00:42:56Z</dcterms:modified>
</cp:coreProperties>
</file>